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1" r:id="rId5"/>
    <p:sldId id="263" r:id="rId6"/>
    <p:sldId id="262" r:id="rId7"/>
    <p:sldId id="265" r:id="rId8"/>
    <p:sldId id="266" r:id="rId9"/>
    <p:sldId id="269" r:id="rId10"/>
    <p:sldId id="268"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4/28/2023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4/28/2023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GPS INTERFACING WITH ATMEGA328P</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b="1" dirty="0"/>
              <a:t>ECE342: EMBEDDED SYSTEM </a:t>
            </a:r>
            <a:r>
              <a:rPr lang="en-IN" sz="1800" b="1" i="0" u="none" strike="noStrike" baseline="0" dirty="0">
                <a:latin typeface="Verdana,Bold"/>
              </a:rPr>
              <a:t>ARCHITECTURE AND PROGRAMMING</a:t>
            </a:r>
            <a:endParaRPr lang="en-US" b="1" dirty="0"/>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865897-70D8-24D1-FB00-CA1E9029843F}"/>
              </a:ext>
            </a:extLst>
          </p:cNvPr>
          <p:cNvSpPr>
            <a:spLocks noGrp="1"/>
          </p:cNvSpPr>
          <p:nvPr>
            <p:ph idx="1"/>
          </p:nvPr>
        </p:nvSpPr>
        <p:spPr>
          <a:xfrm>
            <a:off x="1141413" y="2249487"/>
            <a:ext cx="5106988" cy="2894013"/>
          </a:xfrm>
        </p:spPr>
        <p:txBody>
          <a:bodyPr>
            <a:noAutofit/>
          </a:bodyPr>
          <a:lstStyle/>
          <a:p>
            <a:pPr algn="just"/>
            <a:r>
              <a:rPr lang="en-US" sz="1800" b="1" dirty="0">
                <a:latin typeface="Times New Roman" panose="02020603050405020304" pitchFamily="18" charset="0"/>
                <a:cs typeface="Times New Roman" panose="02020603050405020304" pitchFamily="18" charset="0"/>
              </a:rPr>
              <a:t>Global Positioning System (GPS) makes use of signals sent by satellites in space and ground stations on Earth to accurately determine their position on Earth.</a:t>
            </a:r>
          </a:p>
          <a:p>
            <a:pPr algn="just"/>
            <a:r>
              <a:rPr lang="en-US" sz="1800" b="1" dirty="0">
                <a:latin typeface="Times New Roman" panose="02020603050405020304" pitchFamily="18" charset="0"/>
                <a:cs typeface="Times New Roman" panose="02020603050405020304" pitchFamily="18" charset="0"/>
              </a:rPr>
              <a:t>Radio Frequency signals sent from satellites and ground stations are received by the GPS. GPS makes use of these signals to determine its exact position.</a:t>
            </a:r>
          </a:p>
          <a:p>
            <a:pPr algn="just"/>
            <a:r>
              <a:rPr lang="en-US" sz="1800" b="1" dirty="0">
                <a:latin typeface="Times New Roman" panose="02020603050405020304" pitchFamily="18" charset="0"/>
                <a:cs typeface="Times New Roman" panose="02020603050405020304" pitchFamily="18" charset="0"/>
              </a:rPr>
              <a:t>The GPS itself does not need to transmit any information.</a:t>
            </a:r>
            <a:endParaRPr lang="en-IN" sz="1800" b="1" dirty="0">
              <a:latin typeface="Times New Roman" panose="02020603050405020304" pitchFamily="18" charset="0"/>
              <a:cs typeface="Times New Roman" panose="02020603050405020304" pitchFamily="18" charset="0"/>
            </a:endParaRPr>
          </a:p>
        </p:txBody>
      </p:sp>
      <p:sp>
        <p:nvSpPr>
          <p:cNvPr id="4" name="AutoShape 6" descr="黃逸豪快評》台灣應當開放人才市場- 快評- 言論">
            <a:extLst>
              <a:ext uri="{FF2B5EF4-FFF2-40B4-BE49-F238E27FC236}">
                <a16:creationId xmlns:a16="http://schemas.microsoft.com/office/drawing/2014/main" id="{C54BE9F3-40A1-62AA-33E6-734A595DD760}"/>
              </a:ext>
            </a:extLst>
          </p:cNvPr>
          <p:cNvSpPr>
            <a:spLocks noChangeAspect="1" noChangeArrowheads="1"/>
          </p:cNvSpPr>
          <p:nvPr/>
        </p:nvSpPr>
        <p:spPr bwMode="auto">
          <a:xfrm>
            <a:off x="2875085" y="208085"/>
            <a:ext cx="3373315" cy="33733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Title 4">
            <a:extLst>
              <a:ext uri="{FF2B5EF4-FFF2-40B4-BE49-F238E27FC236}">
                <a16:creationId xmlns:a16="http://schemas.microsoft.com/office/drawing/2014/main" id="{9D035C26-1587-252A-2C66-88508FED4F40}"/>
              </a:ext>
            </a:extLst>
          </p:cNvPr>
          <p:cNvSpPr>
            <a:spLocks noGrp="1"/>
          </p:cNvSpPr>
          <p:nvPr>
            <p:ph type="title"/>
          </p:nvPr>
        </p:nvSpPr>
        <p:spPr/>
        <p:txBody>
          <a:bodyPr>
            <a:normAutofit/>
          </a:bodyPr>
          <a:lstStyle/>
          <a:p>
            <a:r>
              <a:rPr lang="en-IN" sz="4400" b="1" u="sng" dirty="0">
                <a:latin typeface="Times New Roman" panose="02020603050405020304" pitchFamily="18" charset="0"/>
                <a:cs typeface="Times New Roman" panose="02020603050405020304" pitchFamily="18" charset="0"/>
              </a:rPr>
              <a:t>INTRODUCTION</a:t>
            </a:r>
          </a:p>
        </p:txBody>
      </p:sp>
      <p:sp>
        <p:nvSpPr>
          <p:cNvPr id="10" name="AutoShape 16" descr="433Mhz RSI Wireless Transmitter Receiver Module - Robotics, STEM toys,  Engineering Online Store">
            <a:extLst>
              <a:ext uri="{FF2B5EF4-FFF2-40B4-BE49-F238E27FC236}">
                <a16:creationId xmlns:a16="http://schemas.microsoft.com/office/drawing/2014/main" id="{634CE55E-E433-1461-D3D6-32EAD5BBE0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Latest GPS Module Interfacing with Arduino Uno and Raspberry Pi">
            <a:extLst>
              <a:ext uri="{FF2B5EF4-FFF2-40B4-BE49-F238E27FC236}">
                <a16:creationId xmlns:a16="http://schemas.microsoft.com/office/drawing/2014/main" id="{44C4E10F-002E-686F-D94A-D9FFF7470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667" y="2598304"/>
            <a:ext cx="4374744" cy="237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4038981" cy="1478570"/>
          </a:xfrm>
        </p:spPr>
        <p:txBody>
          <a:bodyPr>
            <a:normAutofit/>
          </a:bodyPr>
          <a:lstStyle/>
          <a:p>
            <a:pPr algn="ctr"/>
            <a:r>
              <a:rPr lang="en-US" sz="4000" b="1" u="sng" dirty="0">
                <a:latin typeface="Times New Roman" panose="02020603050405020304" pitchFamily="18" charset="0"/>
                <a:cs typeface="Times New Roman" panose="02020603050405020304" pitchFamily="18" charset="0"/>
              </a:rPr>
              <a:t>Components used</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024430" y="2007018"/>
            <a:ext cx="3886581" cy="3541714"/>
          </a:xfrm>
        </p:spPr>
        <p:txBody>
          <a:bodyPr>
            <a:noAutofit/>
          </a:bodyPr>
          <a:lstStyle/>
          <a:p>
            <a:pPr>
              <a:lnSpc>
                <a:spcPct val="110000"/>
              </a:lnSpc>
            </a:pPr>
            <a:r>
              <a:rPr lang="en-US" sz="2800" dirty="0"/>
              <a:t>GPS RECEIVER MODULE</a:t>
            </a:r>
          </a:p>
          <a:p>
            <a:pPr>
              <a:lnSpc>
                <a:spcPct val="110000"/>
              </a:lnSpc>
            </a:pPr>
            <a:r>
              <a:rPr lang="en-US" sz="2800" dirty="0"/>
              <a:t>ARDUINO UNO WITH ATMEGA328P</a:t>
            </a:r>
          </a:p>
          <a:p>
            <a:pPr>
              <a:lnSpc>
                <a:spcPct val="110000"/>
              </a:lnSpc>
            </a:pPr>
            <a:r>
              <a:rPr lang="en-US" sz="2800" dirty="0"/>
              <a:t>JUMPER WIRES</a:t>
            </a:r>
          </a:p>
          <a:p>
            <a:pPr>
              <a:lnSpc>
                <a:spcPct val="110000"/>
              </a:lnSpc>
            </a:pPr>
            <a:r>
              <a:rPr lang="en-US" sz="2800" dirty="0"/>
              <a:t>BREADBOARD</a:t>
            </a:r>
          </a:p>
        </p:txBody>
      </p:sp>
      <p:pic>
        <p:nvPicPr>
          <p:cNvPr id="4098" name="Picture 2" descr="Arduino Gps Module Interfacing With Arduino Uno | Arduino">
            <a:extLst>
              <a:ext uri="{FF2B5EF4-FFF2-40B4-BE49-F238E27FC236}">
                <a16:creationId xmlns:a16="http://schemas.microsoft.com/office/drawing/2014/main" id="{56FCB62A-42BB-21DD-4058-E8BE279D3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643" y="1283677"/>
            <a:ext cx="5455794" cy="409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D5FE-43DB-7839-1C08-C419BE2C3834}"/>
              </a:ext>
            </a:extLst>
          </p:cNvPr>
          <p:cNvSpPr>
            <a:spLocks noGrp="1"/>
          </p:cNvSpPr>
          <p:nvPr>
            <p:ph type="title"/>
          </p:nvPr>
        </p:nvSpPr>
        <p:spPr/>
        <p:txBody>
          <a:bodyPr>
            <a:normAutofit/>
          </a:bodyPr>
          <a:lstStyle/>
          <a:p>
            <a:r>
              <a:rPr lang="en-US" b="1" u="sng" dirty="0">
                <a:latin typeface="Times New Roman" panose="02020603050405020304" pitchFamily="18" charset="0"/>
                <a:cs typeface="Times New Roman" panose="02020603050405020304" pitchFamily="18" charset="0"/>
              </a:rPr>
              <a:t>GPS RECEIVER MODULE</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4F6456-BDF7-3149-BED3-62B73A8EC1AE}"/>
              </a:ext>
            </a:extLst>
          </p:cNvPr>
          <p:cNvSpPr>
            <a:spLocks noGrp="1"/>
          </p:cNvSpPr>
          <p:nvPr>
            <p:ph idx="1"/>
          </p:nvPr>
        </p:nvSpPr>
        <p:spPr>
          <a:xfrm>
            <a:off x="1141412" y="2249487"/>
            <a:ext cx="4521451" cy="3541714"/>
          </a:xfrm>
        </p:spPr>
        <p:txBody>
          <a:bodyPr>
            <a:normAutofit fontScale="85000" lnSpcReduction="20000"/>
          </a:bodyPr>
          <a:lstStyle/>
          <a:p>
            <a:pPr algn="just"/>
            <a:r>
              <a:rPr lang="en-US" b="0" i="0" dirty="0">
                <a:effectLst/>
                <a:latin typeface="Times New Roman" panose="02020603050405020304" pitchFamily="18" charset="0"/>
                <a:cs typeface="Times New Roman" panose="02020603050405020304" pitchFamily="18" charset="0"/>
              </a:rPr>
              <a:t>GPS receiver uses a constellation of satellites and ground stations to calculate accurate location wherever it is located.</a:t>
            </a:r>
          </a:p>
          <a:p>
            <a:pPr algn="just"/>
            <a:r>
              <a:rPr lang="en-US" b="0" i="0" dirty="0">
                <a:effectLst/>
                <a:latin typeface="Times New Roman" panose="02020603050405020304" pitchFamily="18" charset="0"/>
                <a:cs typeface="Times New Roman" panose="02020603050405020304" pitchFamily="18" charset="0"/>
              </a:rPr>
              <a:t>These GPS satellites transmit information signal over radio frequency (1.1 to 1.5 GHz) to the receiver. With the help of this received information, a ground station or GPS module can compute its position and time.</a:t>
            </a:r>
          </a:p>
          <a:p>
            <a:pPr marL="0" indent="0" algn="just">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E858284-0BDF-C449-23C6-42A17388D572}"/>
              </a:ext>
            </a:extLst>
          </p:cNvPr>
          <p:cNvPicPr>
            <a:picLocks noChangeAspect="1"/>
          </p:cNvPicPr>
          <p:nvPr/>
        </p:nvPicPr>
        <p:blipFill>
          <a:blip r:embed="rId2"/>
          <a:stretch>
            <a:fillRect/>
          </a:stretch>
        </p:blipFill>
        <p:spPr>
          <a:xfrm>
            <a:off x="6388107" y="2348034"/>
            <a:ext cx="4422990" cy="3588606"/>
          </a:xfrm>
          <a:prstGeom prst="rect">
            <a:avLst/>
          </a:prstGeom>
        </p:spPr>
      </p:pic>
    </p:spTree>
    <p:extLst>
      <p:ext uri="{BB962C8B-B14F-4D97-AF65-F5344CB8AC3E}">
        <p14:creationId xmlns:p14="http://schemas.microsoft.com/office/powerpoint/2010/main" val="1827263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E67D-CEE8-43B9-D0A0-5B93026C8EB1}"/>
              </a:ext>
            </a:extLst>
          </p:cNvPr>
          <p:cNvSpPr>
            <a:spLocks noGrp="1"/>
          </p:cNvSpPr>
          <p:nvPr>
            <p:ph type="title"/>
          </p:nvPr>
        </p:nvSpPr>
        <p:spPr/>
        <p:txBody>
          <a:bodyPr>
            <a:normAutofit/>
          </a:bodyPr>
          <a:lstStyle/>
          <a:p>
            <a:r>
              <a:rPr lang="en-US" sz="4800" b="1" u="sng" dirty="0">
                <a:latin typeface="Times New Roman" panose="02020603050405020304" pitchFamily="18" charset="0"/>
                <a:cs typeface="Times New Roman" panose="02020603050405020304" pitchFamily="18" charset="0"/>
              </a:rPr>
              <a:t>ATMEGA328P</a:t>
            </a:r>
            <a:endParaRPr lang="en-IN" sz="4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4EF91FA-F4D5-8C8F-1EAD-254892F88611}"/>
              </a:ext>
            </a:extLst>
          </p:cNvPr>
          <p:cNvSpPr>
            <a:spLocks noGrp="1"/>
          </p:cNvSpPr>
          <p:nvPr>
            <p:ph idx="1"/>
          </p:nvPr>
        </p:nvSpPr>
        <p:spPr>
          <a:xfrm>
            <a:off x="1141412" y="2249487"/>
            <a:ext cx="5772735" cy="3541714"/>
          </a:xfrm>
        </p:spPr>
        <p:txBody>
          <a:bodyPr>
            <a:normAutofit fontScale="85000" lnSpcReduction="20000"/>
          </a:bodyPr>
          <a:lstStyle/>
          <a:p>
            <a:pPr marL="0" indent="0" algn="just">
              <a:lnSpc>
                <a:spcPct val="107000"/>
              </a:lnSpc>
              <a:spcAft>
                <a:spcPts val="2400"/>
              </a:spcAft>
              <a:buSzPts val="1000"/>
              <a:buNone/>
              <a:tabLst>
                <a:tab pos="457200" algn="l"/>
              </a:tabLst>
            </a:pPr>
            <a: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t>The Atmel 8-bit AVR RISC-based microcontroller combines 32 KB ISP flash memory with read-while-write capabilities, 1 KB EEPROM, 2 KB SRAM, 23 general-purpose I/O lines, 32 general-purpose working registers, 3 flexible timer/counters with compare modes, internal and external interrupts, serial programmable USART, a byte-oriented 2-wire serial interface, SPI serial port, 6-channel 10-bit A/D converter (8 channels in TQFP and QFN/MLF packages), programmable watchdog timer with internal oscillator, and 5 software-selectable power-saving modes. </a:t>
            </a:r>
            <a:endParaRPr lang="en-IN" dirty="0"/>
          </a:p>
        </p:txBody>
      </p:sp>
      <p:pic>
        <p:nvPicPr>
          <p:cNvPr id="1026" name="Picture 2" descr="Difference between Atmega328 and Atmega328p">
            <a:extLst>
              <a:ext uri="{FF2B5EF4-FFF2-40B4-BE49-F238E27FC236}">
                <a16:creationId xmlns:a16="http://schemas.microsoft.com/office/drawing/2014/main" id="{384706F1-3E19-740D-F3C8-6CC2E5B9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5054" y="1951892"/>
            <a:ext cx="44196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47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49-450E-0FF0-AE3F-C12C9E3CD152}"/>
              </a:ext>
            </a:extLst>
          </p:cNvPr>
          <p:cNvSpPr>
            <a:spLocks noGrp="1"/>
          </p:cNvSpPr>
          <p:nvPr>
            <p:ph type="title"/>
          </p:nvPr>
        </p:nvSpPr>
        <p:spPr/>
        <p:txBody>
          <a:bodyPr>
            <a:normAutofit/>
          </a:bodyPr>
          <a:lstStyle/>
          <a:p>
            <a:r>
              <a:rPr lang="en-US" sz="4800" b="1" u="sng" dirty="0">
                <a:latin typeface="Times New Roman" panose="02020603050405020304" pitchFamily="18" charset="0"/>
                <a:cs typeface="Times New Roman" panose="02020603050405020304" pitchFamily="18" charset="0"/>
              </a:rPr>
              <a:t>WORKING - </a:t>
            </a:r>
            <a:endParaRPr lang="en-IN" sz="4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42E6E1-1986-A2EC-CB8C-C391342B171D}"/>
              </a:ext>
            </a:extLst>
          </p:cNvPr>
          <p:cNvSpPr>
            <a:spLocks noGrp="1"/>
          </p:cNvSpPr>
          <p:nvPr>
            <p:ph idx="1"/>
          </p:nvPr>
        </p:nvSpPr>
        <p:spPr>
          <a:xfrm>
            <a:off x="1141413" y="2214318"/>
            <a:ext cx="5435233" cy="3541714"/>
          </a:xfrm>
        </p:spPr>
        <p:txBody>
          <a:bodyPr>
            <a:noAutofit/>
          </a:bodyPr>
          <a:lstStyle/>
          <a:p>
            <a:pPr algn="just"/>
            <a:r>
              <a:rPr lang="en-US" sz="1400" dirty="0">
                <a:latin typeface="Times New Roman" panose="02020603050405020304" pitchFamily="18" charset="0"/>
                <a:cs typeface="Times New Roman" panose="02020603050405020304" pitchFamily="18" charset="0"/>
              </a:rPr>
              <a:t>To use a GPS module with an ATmega328P microcontroller, you would typically connect the GPS module to the microcontroller via a serial connection. The GPS module sends NMEA data to the microcontroller over this connection, which includes information about the GPS location, date, time, and other relevant data.</a:t>
            </a:r>
          </a:p>
          <a:p>
            <a:pPr algn="just"/>
            <a:r>
              <a:rPr lang="en-US" sz="1400" dirty="0">
                <a:latin typeface="Times New Roman" panose="02020603050405020304" pitchFamily="18" charset="0"/>
                <a:cs typeface="Times New Roman" panose="02020603050405020304" pitchFamily="18" charset="0"/>
              </a:rPr>
              <a:t>To receive and process this NMEA data on the ATmega328P, you would typically use a software serial library, such as the </a:t>
            </a:r>
            <a:r>
              <a:rPr lang="en-US" sz="1400" dirty="0" err="1">
                <a:latin typeface="Times New Roman" panose="02020603050405020304" pitchFamily="18" charset="0"/>
                <a:cs typeface="Times New Roman" panose="02020603050405020304" pitchFamily="18" charset="0"/>
              </a:rPr>
              <a:t>SoftwareSerial</a:t>
            </a:r>
            <a:r>
              <a:rPr lang="en-US" sz="1400" dirty="0">
                <a:latin typeface="Times New Roman" panose="02020603050405020304" pitchFamily="18" charset="0"/>
                <a:cs typeface="Times New Roman" panose="02020603050405020304" pitchFamily="18" charset="0"/>
              </a:rPr>
              <a:t> library in the Arduino IDE. This allows you to create a serial connection on any two pins of the ATmega328P, which you can use to receive and transmit data from the GPS </a:t>
            </a:r>
            <a:r>
              <a:rPr lang="en-US" sz="1400" dirty="0" err="1">
                <a:latin typeface="Times New Roman" panose="02020603050405020304" pitchFamily="18" charset="0"/>
                <a:cs typeface="Times New Roman" panose="02020603050405020304" pitchFamily="18" charset="0"/>
              </a:rPr>
              <a:t>module.Once</a:t>
            </a:r>
            <a:r>
              <a:rPr lang="en-US" sz="1400" dirty="0">
                <a:latin typeface="Times New Roman" panose="02020603050405020304" pitchFamily="18" charset="0"/>
                <a:cs typeface="Times New Roman" panose="02020603050405020304" pitchFamily="18" charset="0"/>
              </a:rPr>
              <a:t> you have established a serial connection between the GPS module and the ATmega328P, you can use a GPS library, such as </a:t>
            </a:r>
            <a:r>
              <a:rPr lang="en-US" sz="1400" dirty="0" err="1">
                <a:latin typeface="Times New Roman" panose="02020603050405020304" pitchFamily="18" charset="0"/>
                <a:cs typeface="Times New Roman" panose="02020603050405020304" pitchFamily="18" charset="0"/>
              </a:rPr>
              <a:t>TinyGPS</a:t>
            </a:r>
            <a:r>
              <a:rPr lang="en-US" sz="1400" dirty="0">
                <a:latin typeface="Times New Roman" panose="02020603050405020304" pitchFamily="18" charset="0"/>
                <a:cs typeface="Times New Roman" panose="02020603050405020304" pitchFamily="18" charset="0"/>
              </a:rPr>
              <a:t>, to parse the NMEA data and extract the relevant information about the GPS location, date, time, etc. This library provides functions that allow you to access this information easily and display it on an LCD or serial monitor.</a:t>
            </a:r>
          </a:p>
        </p:txBody>
      </p:sp>
      <p:sp>
        <p:nvSpPr>
          <p:cNvPr id="4" name="AutoShape 2" descr="GPS Satellite Constellation">
            <a:extLst>
              <a:ext uri="{FF2B5EF4-FFF2-40B4-BE49-F238E27FC236}">
                <a16:creationId xmlns:a16="http://schemas.microsoft.com/office/drawing/2014/main" id="{2A9861EE-7A39-20EA-72FF-A9820DFA2E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6" name="Picture 4" descr="GPS Satellite Constellation">
            <a:extLst>
              <a:ext uri="{FF2B5EF4-FFF2-40B4-BE49-F238E27FC236}">
                <a16:creationId xmlns:a16="http://schemas.microsoft.com/office/drawing/2014/main" id="{0609E84C-49C6-0CBB-A45F-72A7F2767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9377" y="2442125"/>
            <a:ext cx="3152408" cy="354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713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A13A-5825-2957-6345-9CD7DAF57B00}"/>
              </a:ext>
            </a:extLst>
          </p:cNvPr>
          <p:cNvSpPr>
            <a:spLocks noGrp="1"/>
          </p:cNvSpPr>
          <p:nvPr>
            <p:ph type="title"/>
          </p:nvPr>
        </p:nvSpPr>
        <p:spPr>
          <a:xfrm>
            <a:off x="1141413" y="0"/>
            <a:ext cx="9905998" cy="1478570"/>
          </a:xfrm>
        </p:spPr>
        <p:txBody>
          <a:bodyPr/>
          <a:lstStyle/>
          <a:p>
            <a:r>
              <a:rPr lang="en-IN" b="1" u="sng" dirty="0">
                <a:latin typeface="Times New Roman" panose="02020603050405020304" pitchFamily="18" charset="0"/>
                <a:cs typeface="Times New Roman" panose="02020603050405020304" pitchFamily="18" charset="0"/>
              </a:rPr>
              <a:t>CIRCUIT</a:t>
            </a:r>
          </a:p>
        </p:txBody>
      </p:sp>
      <p:pic>
        <p:nvPicPr>
          <p:cNvPr id="3" name="Picture 2">
            <a:extLst>
              <a:ext uri="{FF2B5EF4-FFF2-40B4-BE49-F238E27FC236}">
                <a16:creationId xmlns:a16="http://schemas.microsoft.com/office/drawing/2014/main" id="{9E85A47B-0A59-96FC-05A9-A955E7C7CD8B}"/>
              </a:ext>
            </a:extLst>
          </p:cNvPr>
          <p:cNvPicPr>
            <a:picLocks noChangeAspect="1"/>
          </p:cNvPicPr>
          <p:nvPr/>
        </p:nvPicPr>
        <p:blipFill>
          <a:blip r:embed="rId2"/>
          <a:stretch>
            <a:fillRect/>
          </a:stretch>
        </p:blipFill>
        <p:spPr>
          <a:xfrm>
            <a:off x="1565031" y="1767254"/>
            <a:ext cx="8704383" cy="4506916"/>
          </a:xfrm>
          <a:prstGeom prst="rect">
            <a:avLst/>
          </a:prstGeom>
        </p:spPr>
      </p:pic>
    </p:spTree>
    <p:extLst>
      <p:ext uri="{BB962C8B-B14F-4D97-AF65-F5344CB8AC3E}">
        <p14:creationId xmlns:p14="http://schemas.microsoft.com/office/powerpoint/2010/main" val="2180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Jitx wants to change the way engineers design circuit boards using code |  TechCrunch">
            <a:extLst>
              <a:ext uri="{FF2B5EF4-FFF2-40B4-BE49-F238E27FC236}">
                <a16:creationId xmlns:a16="http://schemas.microsoft.com/office/drawing/2014/main" id="{04B8AC41-FFA5-65A0-E694-FCE88A7E4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0A6534-0B9B-E7EC-31AA-942A36810A15}"/>
              </a:ext>
            </a:extLst>
          </p:cNvPr>
          <p:cNvSpPr>
            <a:spLocks noGrp="1"/>
          </p:cNvSpPr>
          <p:nvPr>
            <p:ph type="title"/>
          </p:nvPr>
        </p:nvSpPr>
        <p:spPr>
          <a:xfrm>
            <a:off x="2235200" y="2143470"/>
            <a:ext cx="10447971" cy="1478570"/>
          </a:xfrm>
        </p:spPr>
        <p:txBody>
          <a:bodyPr>
            <a:normAutofit/>
          </a:bodyPr>
          <a:lstStyle/>
          <a:p>
            <a:r>
              <a:rPr lang="en-IN"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026770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105</TotalTime>
  <Words>436</Words>
  <Application>Microsoft Office PowerPoint</Application>
  <PresentationFormat>Widescreen</PresentationFormat>
  <Paragraphs>21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Times New Roman</vt:lpstr>
      <vt:lpstr>Tw Cen MT</vt:lpstr>
      <vt:lpstr>Verdana,Bold</vt:lpstr>
      <vt:lpstr>Circuit</vt:lpstr>
      <vt:lpstr>GPS INTERFACING WITH ATMEGA328P</vt:lpstr>
      <vt:lpstr>INTRODUCTION</vt:lpstr>
      <vt:lpstr>Components used</vt:lpstr>
      <vt:lpstr>GPS RECEIVER MODULE</vt:lpstr>
      <vt:lpstr>ATMEGA328P</vt:lpstr>
      <vt:lpstr>WORKING - </vt:lpstr>
      <vt:lpstr>CIRCUIT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 wave transmitter and receiver</dc:title>
  <dc:creator>Nandini Singh</dc:creator>
  <cp:lastModifiedBy>Nandini Singh</cp:lastModifiedBy>
  <cp:revision>2</cp:revision>
  <dcterms:created xsi:type="dcterms:W3CDTF">2023-04-27T17:51:02Z</dcterms:created>
  <dcterms:modified xsi:type="dcterms:W3CDTF">2023-04-28T07:09:14Z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